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48" r:id="rId3"/>
    <p:sldId id="347" r:id="rId4"/>
    <p:sldId id="349" r:id="rId5"/>
    <p:sldId id="350" r:id="rId6"/>
    <p:sldId id="351" r:id="rId7"/>
    <p:sldId id="356" r:id="rId8"/>
    <p:sldId id="353" r:id="rId9"/>
    <p:sldId id="357" r:id="rId10"/>
    <p:sldId id="35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67E88-29E5-4236-B716-E71BB7391F6B}" v="58" dt="2023-01-18T09:57:25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734" autoAdjust="0"/>
  </p:normalViewPr>
  <p:slideViewPr>
    <p:cSldViewPr snapToGrid="0" showGuides="1">
      <p:cViewPr varScale="1">
        <p:scale>
          <a:sx n="61" d="100"/>
          <a:sy n="61" d="100"/>
        </p:scale>
        <p:origin x="96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e van Bijnen" userId="a2da763a-af8d-4cc0-9f0c-625e1f903469" providerId="ADAL" clId="{A7267E88-29E5-4236-B716-E71BB7391F6B}"/>
    <pc:docChg chg="undo custSel delSld modSld modShowInfo">
      <pc:chgData name="Maurice van Bijnen" userId="a2da763a-af8d-4cc0-9f0c-625e1f903469" providerId="ADAL" clId="{A7267E88-29E5-4236-B716-E71BB7391F6B}" dt="2023-01-18T09:57:35.740" v="279" actId="47"/>
      <pc:docMkLst>
        <pc:docMk/>
      </pc:docMkLst>
      <pc:sldChg chg="modSp del">
        <pc:chgData name="Maurice van Bijnen" userId="a2da763a-af8d-4cc0-9f0c-625e1f903469" providerId="ADAL" clId="{A7267E88-29E5-4236-B716-E71BB7391F6B}" dt="2023-01-18T09:57:35.740" v="279" actId="47"/>
        <pc:sldMkLst>
          <pc:docMk/>
          <pc:sldMk cId="0" sldId="346"/>
        </pc:sldMkLst>
        <pc:spChg chg="mod">
          <ac:chgData name="Maurice van Bijnen" userId="a2da763a-af8d-4cc0-9f0c-625e1f903469" providerId="ADAL" clId="{A7267E88-29E5-4236-B716-E71BB7391F6B}" dt="2023-01-18T09:57:25.467" v="278" actId="255"/>
          <ac:spMkLst>
            <pc:docMk/>
            <pc:sldMk cId="0" sldId="346"/>
            <ac:spMk id="167941" creationId="{2C44AD02-6127-242E-6B55-0F6654173788}"/>
          </ac:spMkLst>
        </pc:spChg>
      </pc:sldChg>
      <pc:sldChg chg="modSp">
        <pc:chgData name="Maurice van Bijnen" userId="a2da763a-af8d-4cc0-9f0c-625e1f903469" providerId="ADAL" clId="{A7267E88-29E5-4236-B716-E71BB7391F6B}" dt="2023-01-18T09:55:17.920" v="272" actId="20577"/>
        <pc:sldMkLst>
          <pc:docMk/>
          <pc:sldMk cId="0" sldId="349"/>
        </pc:sldMkLst>
        <pc:spChg chg="mod">
          <ac:chgData name="Maurice van Bijnen" userId="a2da763a-af8d-4cc0-9f0c-625e1f903469" providerId="ADAL" clId="{A7267E88-29E5-4236-B716-E71BB7391F6B}" dt="2023-01-18T09:55:17.920" v="272" actId="20577"/>
          <ac:spMkLst>
            <pc:docMk/>
            <pc:sldMk cId="0" sldId="349"/>
            <ac:spMk id="190467" creationId="{4AEDD98B-B799-C217-0BCF-B8B2A390971C}"/>
          </ac:spMkLst>
        </pc:spChg>
      </pc:sldChg>
      <pc:sldChg chg="addSp modSp mod modAnim modNotesTx">
        <pc:chgData name="Maurice van Bijnen" userId="a2da763a-af8d-4cc0-9f0c-625e1f903469" providerId="ADAL" clId="{A7267E88-29E5-4236-B716-E71BB7391F6B}" dt="2023-01-18T09:52:19.174" v="267"/>
        <pc:sldMkLst>
          <pc:docMk/>
          <pc:sldMk cId="0" sldId="351"/>
        </pc:sldMkLst>
        <pc:spChg chg="add mod">
          <ac:chgData name="Maurice van Bijnen" userId="a2da763a-af8d-4cc0-9f0c-625e1f903469" providerId="ADAL" clId="{A7267E88-29E5-4236-B716-E71BB7391F6B}" dt="2023-01-18T09:50:13.977" v="265" actId="14100"/>
          <ac:spMkLst>
            <pc:docMk/>
            <pc:sldMk cId="0" sldId="351"/>
            <ac:spMk id="2" creationId="{06BAB18E-2048-B9BF-83F0-226B1D1E9727}"/>
          </ac:spMkLst>
        </pc:spChg>
        <pc:spChg chg="add mod">
          <ac:chgData name="Maurice van Bijnen" userId="a2da763a-af8d-4cc0-9f0c-625e1f903469" providerId="ADAL" clId="{A7267E88-29E5-4236-B716-E71BB7391F6B}" dt="2023-01-18T09:50:04.877" v="264" actId="1076"/>
          <ac:spMkLst>
            <pc:docMk/>
            <pc:sldMk cId="0" sldId="351"/>
            <ac:spMk id="3" creationId="{269F5E63-C620-2CEE-8896-92B63F78A8A6}"/>
          </ac:spMkLst>
        </pc:spChg>
      </pc:sldChg>
      <pc:sldChg chg="del">
        <pc:chgData name="Maurice van Bijnen" userId="a2da763a-af8d-4cc0-9f0c-625e1f903469" providerId="ADAL" clId="{A7267E88-29E5-4236-B716-E71BB7391F6B}" dt="2023-01-18T09:56:18.281" v="273" actId="47"/>
        <pc:sldMkLst>
          <pc:docMk/>
          <pc:sldMk cId="0" sldId="352"/>
        </pc:sldMkLst>
      </pc:sldChg>
      <pc:sldChg chg="modNotesTx">
        <pc:chgData name="Maurice van Bijnen" userId="a2da763a-af8d-4cc0-9f0c-625e1f903469" providerId="ADAL" clId="{A7267E88-29E5-4236-B716-E71BB7391F6B}" dt="2023-01-18T09:56:33.296" v="275" actId="14"/>
        <pc:sldMkLst>
          <pc:docMk/>
          <pc:sldMk cId="0" sldId="353"/>
        </pc:sldMkLst>
      </pc:sldChg>
      <pc:sldChg chg="modNotesTx">
        <pc:chgData name="Maurice van Bijnen" userId="a2da763a-af8d-4cc0-9f0c-625e1f903469" providerId="ADAL" clId="{A7267E88-29E5-4236-B716-E71BB7391F6B}" dt="2023-01-18T09:56:42.221" v="277" actId="14"/>
        <pc:sldMkLst>
          <pc:docMk/>
          <pc:sldMk cId="1014198939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/>
            <a:r>
              <a:rPr lang="nl-NL" altLang="nl-NL" dirty="0"/>
              <a:t>Hoeveelheid resultaatverplichting</a:t>
            </a:r>
          </a:p>
          <a:p>
            <a:pPr lvl="1" eaLnBrk="1" hangingPunct="1"/>
            <a:r>
              <a:rPr lang="nl-NL" altLang="nl-NL" dirty="0"/>
              <a:t>Verrekenbaar (V)</a:t>
            </a:r>
          </a:p>
          <a:p>
            <a:pPr lvl="2" eaLnBrk="1" hangingPunct="1"/>
            <a:r>
              <a:rPr lang="nl-NL" altLang="nl-NL" sz="1800" dirty="0"/>
              <a:t>Hoeveelheden achteraf vaststellen</a:t>
            </a:r>
          </a:p>
          <a:p>
            <a:pPr lvl="2" eaLnBrk="1" hangingPunct="1"/>
            <a:r>
              <a:rPr lang="nl-NL" altLang="nl-NL" sz="1800" dirty="0"/>
              <a:t>Kans op afwijkingen door omstandigheden is groot</a:t>
            </a:r>
          </a:p>
          <a:p>
            <a:pPr lvl="1" eaLnBrk="1" hangingPunct="1"/>
            <a:r>
              <a:rPr lang="nl-NL" altLang="nl-NL" dirty="0"/>
              <a:t>Niet verrekenbaar (NV)</a:t>
            </a:r>
          </a:p>
          <a:p>
            <a:pPr lvl="2" eaLnBrk="1" hangingPunct="1"/>
            <a:r>
              <a:rPr lang="nl-NL" altLang="nl-NL" sz="1800" dirty="0"/>
              <a:t>Hoeveelheden voor aanbesteding controleerbaar</a:t>
            </a:r>
          </a:p>
          <a:p>
            <a:pPr lvl="2" eaLnBrk="1" hangingPunct="1"/>
            <a:r>
              <a:rPr lang="nl-NL" altLang="nl-NL" sz="1800" dirty="0"/>
              <a:t>Kans op afwijking is niet aanwezig</a:t>
            </a:r>
          </a:p>
          <a:p>
            <a:pPr lvl="1" eaLnBrk="1" hangingPunct="1"/>
            <a:r>
              <a:rPr lang="nl-NL" altLang="nl-NL" dirty="0"/>
              <a:t>Te accorderen (A)</a:t>
            </a:r>
          </a:p>
          <a:p>
            <a:pPr lvl="2" eaLnBrk="1" hangingPunct="1"/>
            <a:r>
              <a:rPr lang="nl-NL" altLang="nl-NL" sz="1800" dirty="0"/>
              <a:t>Hoeveelheden na opdracht en voor uitvoering op papier controleerbaar vaststellen in overleg</a:t>
            </a:r>
          </a:p>
          <a:p>
            <a:pPr lvl="2" eaLnBrk="1" hangingPunct="1"/>
            <a:r>
              <a:rPr lang="nl-NL" altLang="nl-NL" sz="1800" dirty="0"/>
              <a:t>Kans op afwijking t.g.v. uittrekfout is groot</a:t>
            </a:r>
          </a:p>
          <a:p>
            <a:endParaRPr lang="nl-NL" dirty="0"/>
          </a:p>
          <a:p>
            <a:pPr lvl="0" eaLnBrk="1" hangingPunct="1"/>
            <a:r>
              <a:rPr lang="nl-NL" altLang="nl-NL" dirty="0"/>
              <a:t>Hoeveelheid ter inlichting</a:t>
            </a:r>
          </a:p>
          <a:p>
            <a:pPr lvl="1" eaLnBrk="1" hangingPunct="1"/>
            <a:r>
              <a:rPr lang="nl-NL" altLang="nl-NL" dirty="0"/>
              <a:t>Te leveren (L)</a:t>
            </a:r>
          </a:p>
          <a:p>
            <a:pPr lvl="2" eaLnBrk="1" hangingPunct="1"/>
            <a:r>
              <a:rPr lang="nl-NL" altLang="nl-NL" sz="1800" dirty="0"/>
              <a:t>De aannemer levert</a:t>
            </a:r>
          </a:p>
          <a:p>
            <a:pPr lvl="1" eaLnBrk="1" hangingPunct="1"/>
            <a:r>
              <a:rPr lang="nl-NL" altLang="nl-NL" dirty="0"/>
              <a:t>Ter beschikking stellen (TB)</a:t>
            </a:r>
          </a:p>
          <a:p>
            <a:pPr lvl="2" eaLnBrk="1" hangingPunct="1"/>
            <a:r>
              <a:rPr lang="nl-NL" altLang="nl-NL" sz="1800" dirty="0"/>
              <a:t>De opdrachtgever levert</a:t>
            </a:r>
          </a:p>
          <a:p>
            <a:pPr lvl="1" eaLnBrk="1" hangingPunct="1"/>
            <a:r>
              <a:rPr lang="nl-NL" altLang="nl-NL" sz="1800" dirty="0"/>
              <a:t>Hergebruiken (H)</a:t>
            </a:r>
          </a:p>
          <a:p>
            <a:pPr lvl="2" eaLnBrk="1" hangingPunct="1"/>
            <a:r>
              <a:rPr lang="nl-NL" altLang="nl-NL" sz="1800" dirty="0"/>
              <a:t>Vrijgekomen materialen geschikt voor hergebruik</a:t>
            </a:r>
          </a:p>
          <a:p>
            <a:pPr lvl="1" eaLnBrk="1" hangingPunct="1"/>
            <a:r>
              <a:rPr lang="nl-NL" altLang="nl-NL" sz="1800" dirty="0"/>
              <a:t>Recyclen (R)</a:t>
            </a:r>
          </a:p>
          <a:p>
            <a:pPr lvl="2" eaLnBrk="1" hangingPunct="1"/>
            <a:r>
              <a:rPr lang="nl-NL" altLang="nl-NL" sz="1800" dirty="0"/>
              <a:t>Vrijgekomen materialen geschikt voor hergebruik na recycling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5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/>
            <a:r>
              <a:rPr lang="nl-NL" altLang="nl-NL" dirty="0"/>
              <a:t>Contractdocument voor aanbieding</a:t>
            </a:r>
          </a:p>
          <a:p>
            <a:pPr lvl="1" eaLnBrk="1" hangingPunct="1"/>
            <a:r>
              <a:rPr lang="nl-NL" altLang="nl-NL" dirty="0"/>
              <a:t>Gegevens aannemer</a:t>
            </a:r>
          </a:p>
          <a:p>
            <a:pPr lvl="1" eaLnBrk="1" hangingPunct="1"/>
            <a:r>
              <a:rPr lang="nl-NL" altLang="nl-NL" dirty="0"/>
              <a:t>Aanneemsom</a:t>
            </a:r>
          </a:p>
          <a:p>
            <a:pPr lvl="1" eaLnBrk="1" hangingPunct="1"/>
            <a:r>
              <a:rPr lang="nl-NL" altLang="nl-NL" dirty="0"/>
              <a:t>Verrekenprijs meer- en minderwerk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0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/>
            <a:r>
              <a:rPr lang="nl-NL" altLang="nl-NL" dirty="0"/>
              <a:t>Samenvatting van </a:t>
            </a:r>
            <a:r>
              <a:rPr lang="nl-NL" altLang="nl-NL" dirty="0" err="1"/>
              <a:t>besteksposten</a:t>
            </a:r>
            <a:endParaRPr lang="nl-NL" altLang="nl-NL" dirty="0"/>
          </a:p>
          <a:p>
            <a:pPr lvl="0" eaLnBrk="1" hangingPunct="1"/>
            <a:r>
              <a:rPr lang="nl-NL" altLang="nl-NL" dirty="0"/>
              <a:t>Aannemer geeft per bestekpost de prijs per eenheid en de totaalprijs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18-1-2023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18-1-2023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18-1-2023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18-1-2023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18-1-2023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18-1-2023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18-1-2023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330C74A-71C8-00F3-95FC-871175AF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5CE09E-F387-BA3D-2C3D-FE0DA1DD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116FAA-0198-8085-AD98-1949B49B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7444-35CA-4F30-A69C-8F275EF502B8}" type="datetime1">
              <a:rPr lang="nl-NL" noProof="0" smtClean="0"/>
              <a:t>18-1-2023</a:t>
            </a:fld>
            <a:endParaRPr lang="nl-NL" noProof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2D4C4F9-75EB-1981-46FF-0562FE2B9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EF5B510-0543-E40B-5CFA-AA41C3C09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RAW bestekken</a:t>
            </a:r>
          </a:p>
        </p:txBody>
      </p:sp>
    </p:spTree>
    <p:extLst>
      <p:ext uri="{BB962C8B-B14F-4D97-AF65-F5344CB8AC3E}">
        <p14:creationId xmlns:p14="http://schemas.microsoft.com/office/powerpoint/2010/main" val="291542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9">
            <a:extLst>
              <a:ext uri="{FF2B5EF4-FFF2-40B4-BE49-F238E27FC236}">
                <a16:creationId xmlns:a16="http://schemas.microsoft.com/office/drawing/2014/main" id="{BCE8F645-E7AF-B7DF-4001-9ACAD893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412876"/>
            <a:ext cx="6119812" cy="5256213"/>
          </a:xfrm>
          <a:prstGeom prst="rect">
            <a:avLst/>
          </a:prstGeom>
          <a:gradFill rotWithShape="1">
            <a:gsLst>
              <a:gs pos="0">
                <a:srgbClr val="50B6DA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+mn-lt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A5CFFD0-C633-3469-E5D1-AA553290A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00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2. Hoe verloopt de aanbesteding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196613" name="AutoShape 5">
            <a:extLst>
              <a:ext uri="{FF2B5EF4-FFF2-40B4-BE49-F238E27FC236}">
                <a16:creationId xmlns:a16="http://schemas.microsoft.com/office/drawing/2014/main" id="{62F83DF9-8A57-B9AA-5158-4A18354E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6" y="2058989"/>
            <a:ext cx="1152525" cy="1152525"/>
          </a:xfrm>
          <a:prstGeom prst="flowChartMultidocumen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+mn-lt"/>
              </a:rPr>
              <a:t>Bestek</a:t>
            </a:r>
          </a:p>
        </p:txBody>
      </p:sp>
      <p:sp>
        <p:nvSpPr>
          <p:cNvPr id="196614" name="AutoShape 6">
            <a:extLst>
              <a:ext uri="{FF2B5EF4-FFF2-40B4-BE49-F238E27FC236}">
                <a16:creationId xmlns:a16="http://schemas.microsoft.com/office/drawing/2014/main" id="{C56652EF-3E34-B811-A07C-2E1A007CF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9" y="2058989"/>
            <a:ext cx="1582737" cy="719137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latin typeface="+mn-lt"/>
              </a:rPr>
              <a:t>Aanbesteding</a:t>
            </a:r>
          </a:p>
        </p:txBody>
      </p:sp>
      <p:sp>
        <p:nvSpPr>
          <p:cNvPr id="196615" name="AutoShape 7">
            <a:extLst>
              <a:ext uri="{FF2B5EF4-FFF2-40B4-BE49-F238E27FC236}">
                <a16:creationId xmlns:a16="http://schemas.microsoft.com/office/drawing/2014/main" id="{6CAFBA22-4385-8670-6AA2-3DAB8AF8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6" y="3140076"/>
            <a:ext cx="1871663" cy="1008063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latin typeface="+mn-lt"/>
              </a:rPr>
              <a:t>Aankondiging</a:t>
            </a:r>
          </a:p>
        </p:txBody>
      </p:sp>
      <p:sp>
        <p:nvSpPr>
          <p:cNvPr id="196616" name="Line 8">
            <a:extLst>
              <a:ext uri="{FF2B5EF4-FFF2-40B4-BE49-F238E27FC236}">
                <a16:creationId xmlns:a16="http://schemas.microsoft.com/office/drawing/2014/main" id="{B32D0281-A474-906A-1D17-92C7D840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27797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6617" name="AutoShape 9">
            <a:extLst>
              <a:ext uri="{FF2B5EF4-FFF2-40B4-BE49-F238E27FC236}">
                <a16:creationId xmlns:a16="http://schemas.microsoft.com/office/drawing/2014/main" id="{374FA04A-DBAA-9AD9-0B3B-53EBFB12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508500"/>
            <a:ext cx="1582737" cy="719138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latin typeface="+mn-lt"/>
              </a:rPr>
              <a:t>Inschrijving</a:t>
            </a:r>
          </a:p>
        </p:txBody>
      </p:sp>
      <p:sp>
        <p:nvSpPr>
          <p:cNvPr id="196618" name="Line 10">
            <a:extLst>
              <a:ext uri="{FF2B5EF4-FFF2-40B4-BE49-F238E27FC236}">
                <a16:creationId xmlns:a16="http://schemas.microsoft.com/office/drawing/2014/main" id="{0B07501D-0607-6B43-6D0D-FEFDC9CE6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1" y="48672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6620" name="Line 12">
            <a:extLst>
              <a:ext uri="{FF2B5EF4-FFF2-40B4-BE49-F238E27FC236}">
                <a16:creationId xmlns:a16="http://schemas.microsoft.com/office/drawing/2014/main" id="{A3C79475-33F5-83BB-F18D-88F412531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41481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6621" name="Line 13">
            <a:extLst>
              <a:ext uri="{FF2B5EF4-FFF2-40B4-BE49-F238E27FC236}">
                <a16:creationId xmlns:a16="http://schemas.microsoft.com/office/drawing/2014/main" id="{4DF8AC81-0B26-D0F2-3A3B-D499113FB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4193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6622" name="AutoShape 14">
            <a:extLst>
              <a:ext uri="{FF2B5EF4-FFF2-40B4-BE49-F238E27FC236}">
                <a16:creationId xmlns:a16="http://schemas.microsoft.com/office/drawing/2014/main" id="{DDA41F1D-13C4-8DBD-1C0D-7FD098F2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4" y="4291014"/>
            <a:ext cx="1584325" cy="1152525"/>
          </a:xfrm>
          <a:prstGeom prst="flowChartMultidocumen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chemeClr val="bg1"/>
                </a:solidFill>
                <a:latin typeface="+mn-lt"/>
              </a:rPr>
              <a:t>Begrotingen</a:t>
            </a:r>
          </a:p>
        </p:txBody>
      </p:sp>
      <p:sp>
        <p:nvSpPr>
          <p:cNvPr id="196623" name="AutoShape 15">
            <a:extLst>
              <a:ext uri="{FF2B5EF4-FFF2-40B4-BE49-F238E27FC236}">
                <a16:creationId xmlns:a16="http://schemas.microsoft.com/office/drawing/2014/main" id="{8417561B-9C7D-0D94-9990-EE4EFB4C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6" y="5588001"/>
            <a:ext cx="1871663" cy="1008063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800">
                <a:latin typeface="+mn-lt"/>
              </a:rPr>
              <a:t>Gunning</a:t>
            </a:r>
          </a:p>
        </p:txBody>
      </p:sp>
      <p:sp>
        <p:nvSpPr>
          <p:cNvPr id="196624" name="Line 16">
            <a:extLst>
              <a:ext uri="{FF2B5EF4-FFF2-40B4-BE49-F238E27FC236}">
                <a16:creationId xmlns:a16="http://schemas.microsoft.com/office/drawing/2014/main" id="{E48A15FD-AFB9-43F2-B624-C8C03F971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6350" y="5227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327" name="Text Box 17">
            <a:extLst>
              <a:ext uri="{FF2B5EF4-FFF2-40B4-BE49-F238E27FC236}">
                <a16:creationId xmlns:a16="http://schemas.microsoft.com/office/drawing/2014/main" id="{F296C947-AA1E-CED3-609F-3A82518B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4" y="141287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 i="1">
                <a:latin typeface="+mn-lt"/>
              </a:rPr>
              <a:t>Opdrachtgever</a:t>
            </a:r>
          </a:p>
        </p:txBody>
      </p:sp>
      <p:sp>
        <p:nvSpPr>
          <p:cNvPr id="13328" name="Text Box 18">
            <a:extLst>
              <a:ext uri="{FF2B5EF4-FFF2-40B4-BE49-F238E27FC236}">
                <a16:creationId xmlns:a16="http://schemas.microsoft.com/office/drawing/2014/main" id="{2A1B42E9-EC7D-B39E-4258-6F4A7A612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6" y="141287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 i="1">
                <a:latin typeface="+mn-lt"/>
              </a:rPr>
              <a:t>Aannemer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nimBg="1"/>
      <p:bldP spid="196615" grpId="0" animBg="1"/>
      <p:bldP spid="196617" grpId="0" animBg="1"/>
      <p:bldP spid="196622" grpId="0" animBg="1"/>
      <p:bldP spid="196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8BE6E7-D4B4-BC6F-FC41-B4F61F115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1. Wat is een bestek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FFA0D5FB-EFFA-7209-4EF2-37F88E66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9" y="1484314"/>
            <a:ext cx="7489825" cy="4765675"/>
          </a:xfrm>
          <a:noFill/>
        </p:spPr>
        <p:txBody>
          <a:bodyPr/>
          <a:lstStyle/>
          <a:p>
            <a:r>
              <a:rPr lang="nl-NL" altLang="nl-NL" sz="2800" dirty="0">
                <a:cs typeface="Times New Roman" panose="02020603050405020304" pitchFamily="18" charset="0"/>
              </a:rPr>
              <a:t>Het resultaat van het ontwerpproces (niet alleen als tekening maar ook in tekst)</a:t>
            </a:r>
          </a:p>
          <a:p>
            <a:r>
              <a:rPr lang="nl-NL" altLang="nl-NL" sz="2800" dirty="0">
                <a:cs typeface="Times New Roman" panose="02020603050405020304" pitchFamily="18" charset="0"/>
              </a:rPr>
              <a:t>Basis voor de kostenraming en begroting</a:t>
            </a:r>
          </a:p>
          <a:p>
            <a:r>
              <a:rPr lang="nl-NL" altLang="nl-NL" sz="2800" dirty="0">
                <a:cs typeface="Times New Roman" panose="02020603050405020304" pitchFamily="18" charset="0"/>
              </a:rPr>
              <a:t>Het contract tussen opdrachtgever en aannemer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C799F0-2B0E-8EDD-2AEA-9AD168262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1. Wat is een bestek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6F0FE39-C147-BC3D-F96A-884FF35D0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9" y="1484314"/>
            <a:ext cx="7489825" cy="47656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l-NL" altLang="nl-NL" sz="2800">
                <a:cs typeface="Times New Roman" panose="02020603050405020304" pitchFamily="18" charset="0"/>
              </a:rPr>
              <a:t>Het bestek bestaat uit:</a:t>
            </a:r>
          </a:p>
          <a:p>
            <a:r>
              <a:rPr lang="nl-NL" altLang="nl-NL" sz="2800">
                <a:cs typeface="Times New Roman" panose="02020603050405020304" pitchFamily="18" charset="0"/>
              </a:rPr>
              <a:t>De beschrijving van het werk</a:t>
            </a:r>
          </a:p>
          <a:p>
            <a:r>
              <a:rPr lang="nl-NL" altLang="nl-NL" sz="2800">
                <a:cs typeface="Times New Roman" panose="02020603050405020304" pitchFamily="18" charset="0"/>
              </a:rPr>
              <a:t>De daarbij behorende tekeningen</a:t>
            </a:r>
          </a:p>
          <a:p>
            <a:r>
              <a:rPr lang="nl-NL" altLang="nl-NL" sz="2800">
                <a:cs typeface="Times New Roman" panose="02020603050405020304" pitchFamily="18" charset="0"/>
              </a:rPr>
              <a:t>De voor het werk geldende voorwaarden</a:t>
            </a:r>
          </a:p>
          <a:p>
            <a:r>
              <a:rPr lang="nl-NL" altLang="nl-NL" sz="2800">
                <a:cs typeface="Times New Roman" panose="02020603050405020304" pitchFamily="18" charset="0"/>
              </a:rPr>
              <a:t>De nota van inlichtingen</a:t>
            </a:r>
          </a:p>
          <a:p>
            <a:r>
              <a:rPr lang="nl-NL" altLang="nl-NL" sz="2800">
                <a:cs typeface="Times New Roman" panose="02020603050405020304" pitchFamily="18" charset="0"/>
              </a:rPr>
              <a:t>Het proces-verbaal van aanwijzingen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7B8B8B-AC60-220E-68BB-23DF7B7C6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1. Wat is een bestek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4AEDD98B-B799-C217-0BCF-B8B2A3909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6989" y="1484314"/>
            <a:ext cx="7489825" cy="47656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nl-NL" altLang="nl-NL" sz="2800" dirty="0">
                <a:cs typeface="Times New Roman" panose="02020603050405020304" pitchFamily="18" charset="0"/>
              </a:rPr>
              <a:t>Het RAW bestek </a:t>
            </a:r>
            <a:br>
              <a:rPr lang="nl-NL" altLang="nl-NL" sz="2800" dirty="0">
                <a:cs typeface="Times New Roman" panose="02020603050405020304" pitchFamily="18" charset="0"/>
              </a:rPr>
            </a:br>
            <a:r>
              <a:rPr lang="nl-NL" altLang="nl-NL" dirty="0">
                <a:cs typeface="Times New Roman" panose="02020603050405020304" pitchFamily="18" charset="0"/>
              </a:rPr>
              <a:t>(</a:t>
            </a:r>
            <a:r>
              <a:rPr lang="nl-NL" altLang="nl-NL" u="sng" dirty="0">
                <a:cs typeface="Times New Roman" panose="02020603050405020304" pitchFamily="18" charset="0"/>
              </a:rPr>
              <a:t>r</a:t>
            </a:r>
            <a:r>
              <a:rPr lang="nl-NL" altLang="nl-NL" dirty="0">
                <a:cs typeface="Times New Roman" panose="02020603050405020304" pitchFamily="18" charset="0"/>
              </a:rPr>
              <a:t>ationalisering en </a:t>
            </a:r>
            <a:r>
              <a:rPr lang="nl-NL" altLang="nl-NL" u="sng" dirty="0">
                <a:cs typeface="Times New Roman" panose="02020603050405020304" pitchFamily="18" charset="0"/>
              </a:rPr>
              <a:t>a</a:t>
            </a:r>
            <a:r>
              <a:rPr lang="nl-NL" altLang="nl-NL" dirty="0">
                <a:cs typeface="Times New Roman" panose="02020603050405020304" pitchFamily="18" charset="0"/>
              </a:rPr>
              <a:t>utomatisering </a:t>
            </a:r>
            <a:r>
              <a:rPr lang="nl-NL" altLang="nl-NL" u="sng" dirty="0">
                <a:cs typeface="Times New Roman" panose="02020603050405020304" pitchFamily="18" charset="0"/>
              </a:rPr>
              <a:t>w</a:t>
            </a:r>
            <a:r>
              <a:rPr lang="nl-NL" altLang="nl-NL" dirty="0">
                <a:cs typeface="Times New Roman" panose="02020603050405020304" pitchFamily="18" charset="0"/>
              </a:rPr>
              <a:t>ater- en wegenbouw)</a:t>
            </a:r>
          </a:p>
          <a:p>
            <a:r>
              <a:rPr lang="nl-NL" altLang="nl-NL" sz="2800" dirty="0">
                <a:cs typeface="Times New Roman" panose="02020603050405020304" pitchFamily="18" charset="0"/>
              </a:rPr>
              <a:t>De standaard 2020</a:t>
            </a:r>
          </a:p>
          <a:p>
            <a:r>
              <a:rPr lang="nl-NL" altLang="nl-NL" sz="2800" dirty="0">
                <a:cs typeface="Times New Roman" panose="02020603050405020304" pitchFamily="18" charset="0"/>
              </a:rPr>
              <a:t>De RAW-catalogus</a:t>
            </a:r>
          </a:p>
          <a:p>
            <a:r>
              <a:rPr lang="nl-NL" altLang="nl-NL" sz="2800" dirty="0">
                <a:cs typeface="Times New Roman" panose="02020603050405020304" pitchFamily="18" charset="0"/>
              </a:rPr>
              <a:t>Standaard bestek-indeling</a:t>
            </a:r>
          </a:p>
        </p:txBody>
      </p:sp>
      <p:pic>
        <p:nvPicPr>
          <p:cNvPr id="190469" name="Picture 5" descr="logoraw">
            <a:extLst>
              <a:ext uri="{FF2B5EF4-FFF2-40B4-BE49-F238E27FC236}">
                <a16:creationId xmlns:a16="http://schemas.microsoft.com/office/drawing/2014/main" id="{7913D856-6902-8FB8-6D87-6F1BF89F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4724401"/>
            <a:ext cx="2232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2" name="AutoShape 8">
            <a:extLst>
              <a:ext uri="{FF2B5EF4-FFF2-40B4-BE49-F238E27FC236}">
                <a16:creationId xmlns:a16="http://schemas.microsoft.com/office/drawing/2014/main" id="{E9E94A11-BF00-347D-6DA9-5A622273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644900"/>
            <a:ext cx="1439862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>
            <a:extLst>
              <a:ext uri="{FF2B5EF4-FFF2-40B4-BE49-F238E27FC236}">
                <a16:creationId xmlns:a16="http://schemas.microsoft.com/office/drawing/2014/main" id="{3518F214-1E36-DFD3-45C9-02741D93B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1484313"/>
            <a:ext cx="7056437" cy="100806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+mn-lt"/>
              </a:rPr>
              <a:t>Algemeen</a:t>
            </a:r>
            <a:br>
              <a:rPr lang="nl-NL" altLang="nl-NL" sz="2400" dirty="0">
                <a:latin typeface="+mn-lt"/>
              </a:rPr>
            </a:br>
            <a:r>
              <a:rPr lang="nl-NL" altLang="nl-NL" sz="2400" dirty="0">
                <a:latin typeface="+mn-lt"/>
              </a:rPr>
              <a:t>Gegevens van belang voor de inschrijving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04D5B20-2926-4EC6-ADF9-DABB757E9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2. Hoe is een bestek opgebouwd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191495" name="Text Box 7">
            <a:extLst>
              <a:ext uri="{FF2B5EF4-FFF2-40B4-BE49-F238E27FC236}">
                <a16:creationId xmlns:a16="http://schemas.microsoft.com/office/drawing/2014/main" id="{397FAF84-5E65-1758-3BE4-0106ABBBD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484313"/>
            <a:ext cx="369332" cy="100806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+mn-lt"/>
              </a:rPr>
              <a:t>Deel 1</a:t>
            </a:r>
          </a:p>
        </p:txBody>
      </p:sp>
      <p:sp>
        <p:nvSpPr>
          <p:cNvPr id="191496" name="Text Box 8">
            <a:extLst>
              <a:ext uri="{FF2B5EF4-FFF2-40B4-BE49-F238E27FC236}">
                <a16:creationId xmlns:a16="http://schemas.microsoft.com/office/drawing/2014/main" id="{02949E71-942F-6C22-2E94-B92D25EE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924175"/>
            <a:ext cx="369332" cy="122555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+mn-lt"/>
              </a:rPr>
              <a:t>Deel 2</a:t>
            </a:r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0E63F8EF-CDE5-9823-F7BC-5667DD65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924175"/>
            <a:ext cx="7056437" cy="122555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+mn-lt"/>
              </a:rPr>
              <a:t>Beschrijving</a:t>
            </a:r>
            <a:r>
              <a:rPr lang="nl-NL" altLang="nl-NL" sz="24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+mn-lt"/>
              </a:rPr>
              <a:t>Deel 2.1 Tekeningen, peilen enz.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+mn-lt"/>
              </a:rPr>
              <a:t>Deel 2.2 Beschrijving (bestekposten)</a:t>
            </a:r>
          </a:p>
        </p:txBody>
      </p:sp>
      <p:sp>
        <p:nvSpPr>
          <p:cNvPr id="191498" name="Rectangle 10">
            <a:extLst>
              <a:ext uri="{FF2B5EF4-FFF2-40B4-BE49-F238E27FC236}">
                <a16:creationId xmlns:a16="http://schemas.microsoft.com/office/drawing/2014/main" id="{B08378C5-C7CC-EC19-24B4-23097956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4508501"/>
            <a:ext cx="7056437" cy="100806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800">
                <a:latin typeface="+mn-lt"/>
              </a:rPr>
              <a:t>Bepalingen</a:t>
            </a:r>
            <a:br>
              <a:rPr lang="nl-NL" altLang="nl-NL" sz="2400">
                <a:latin typeface="+mn-lt"/>
              </a:rPr>
            </a:br>
            <a:r>
              <a:rPr lang="nl-NL" altLang="nl-NL" sz="2400">
                <a:latin typeface="+mn-lt"/>
              </a:rPr>
              <a:t>De bepalingen die op het werk van toepassing zijn</a:t>
            </a:r>
          </a:p>
        </p:txBody>
      </p:sp>
      <p:sp>
        <p:nvSpPr>
          <p:cNvPr id="191499" name="Text Box 11">
            <a:extLst>
              <a:ext uri="{FF2B5EF4-FFF2-40B4-BE49-F238E27FC236}">
                <a16:creationId xmlns:a16="http://schemas.microsoft.com/office/drawing/2014/main" id="{3005298C-4A4C-D34F-C0C5-ED6B5FFE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508501"/>
            <a:ext cx="369332" cy="100806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99CCFF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+mn-lt"/>
              </a:rPr>
              <a:t>Deel 3</a:t>
            </a:r>
          </a:p>
        </p:txBody>
      </p:sp>
      <p:sp>
        <p:nvSpPr>
          <p:cNvPr id="191493" name="Oval 5">
            <a:extLst>
              <a:ext uri="{FF2B5EF4-FFF2-40B4-BE49-F238E27FC236}">
                <a16:creationId xmlns:a16="http://schemas.microsoft.com/office/drawing/2014/main" id="{217F6DEB-163C-04EE-F658-E081F723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644901"/>
            <a:ext cx="4897438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/>
      <p:bldP spid="191495" grpId="0" animBg="1"/>
      <p:bldP spid="191496" grpId="0" animBg="1"/>
      <p:bldP spid="191497" grpId="0" animBg="1"/>
      <p:bldP spid="191498" grpId="0" animBg="1"/>
      <p:bldP spid="191499" grpId="0" animBg="1"/>
      <p:bldP spid="1914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F96B850-1868-B958-2F53-20D9579E1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2. Hoe is een bestek opgebouwd</a:t>
            </a:r>
            <a:endParaRPr lang="nl-NL" altLang="nl-NL" sz="2400" b="0" dirty="0">
              <a:latin typeface="+mn-lt"/>
            </a:endParaRPr>
          </a:p>
        </p:txBody>
      </p:sp>
      <p:pic>
        <p:nvPicPr>
          <p:cNvPr id="9219" name="Picture 5" descr="Document">
            <a:extLst>
              <a:ext uri="{FF2B5EF4-FFF2-40B4-BE49-F238E27FC236}">
                <a16:creationId xmlns:a16="http://schemas.microsoft.com/office/drawing/2014/main" id="{1F35FDA5-AEA0-71E4-7EBC-B2128F48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9975" r="5229" b="60779"/>
          <a:stretch>
            <a:fillRect/>
          </a:stretch>
        </p:blipFill>
        <p:spPr bwMode="auto">
          <a:xfrm>
            <a:off x="1992313" y="2276476"/>
            <a:ext cx="84963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Text Box 6">
            <a:extLst>
              <a:ext uri="{FF2B5EF4-FFF2-40B4-BE49-F238E27FC236}">
                <a16:creationId xmlns:a16="http://schemas.microsoft.com/office/drawing/2014/main" id="{C9FAFB35-6E50-3D14-F633-6878C2C9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341438"/>
            <a:ext cx="2951162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Tahoma" panose="020B0604030504040204" pitchFamily="34" charset="0"/>
              </a:rPr>
              <a:t>Bestekpost nummer</a:t>
            </a:r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0B702ED3-9FDD-AEAF-2D78-2AC5482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341438"/>
            <a:ext cx="3240088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Tahoma" panose="020B0604030504040204" pitchFamily="34" charset="0"/>
              </a:rPr>
              <a:t>Code uit de catalogus</a:t>
            </a:r>
          </a:p>
        </p:txBody>
      </p:sp>
      <p:sp>
        <p:nvSpPr>
          <p:cNvPr id="192520" name="Text Box 8">
            <a:extLst>
              <a:ext uri="{FF2B5EF4-FFF2-40B4-BE49-F238E27FC236}">
                <a16:creationId xmlns:a16="http://schemas.microsoft.com/office/drawing/2014/main" id="{2E2DCE2E-A1A7-C831-3200-EB5E6315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341438"/>
            <a:ext cx="1657350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Tahoma" panose="020B0604030504040204" pitchFamily="34" charset="0"/>
              </a:rPr>
              <a:t>Deficode</a:t>
            </a:r>
          </a:p>
        </p:txBody>
      </p:sp>
      <p:sp>
        <p:nvSpPr>
          <p:cNvPr id="192521" name="Text Box 9">
            <a:extLst>
              <a:ext uri="{FF2B5EF4-FFF2-40B4-BE49-F238E27FC236}">
                <a16:creationId xmlns:a16="http://schemas.microsoft.com/office/drawing/2014/main" id="{3ABAB12A-396E-B0D7-B531-8AF1F814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1341438"/>
            <a:ext cx="2016125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Tahoma" panose="020B0604030504040204" pitchFamily="34" charset="0"/>
              </a:rPr>
              <a:t>Omschrijving</a:t>
            </a:r>
          </a:p>
        </p:txBody>
      </p:sp>
      <p:sp>
        <p:nvSpPr>
          <p:cNvPr id="192522" name="Text Box 10">
            <a:extLst>
              <a:ext uri="{FF2B5EF4-FFF2-40B4-BE49-F238E27FC236}">
                <a16:creationId xmlns:a16="http://schemas.microsoft.com/office/drawing/2014/main" id="{8E4A5264-272C-6B6D-DA2C-D6122999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341438"/>
            <a:ext cx="1368425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>
                <a:latin typeface="Tahoma" panose="020B0604030504040204" pitchFamily="34" charset="0"/>
              </a:rPr>
              <a:t>Eenheid</a:t>
            </a:r>
          </a:p>
        </p:txBody>
      </p:sp>
      <p:sp>
        <p:nvSpPr>
          <p:cNvPr id="192523" name="Text Box 11">
            <a:extLst>
              <a:ext uri="{FF2B5EF4-FFF2-40B4-BE49-F238E27FC236}">
                <a16:creationId xmlns:a16="http://schemas.microsoft.com/office/drawing/2014/main" id="{3D64A867-78D7-A1ED-0D06-3D12DB4F0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1341438"/>
            <a:ext cx="1944688" cy="457200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Tahoma" panose="020B0604030504040204" pitchFamily="34" charset="0"/>
              </a:rPr>
              <a:t>Hoeveelheid</a:t>
            </a:r>
          </a:p>
        </p:txBody>
      </p:sp>
      <p:sp>
        <p:nvSpPr>
          <p:cNvPr id="192524" name="Line 12">
            <a:extLst>
              <a:ext uri="{FF2B5EF4-FFF2-40B4-BE49-F238E27FC236}">
                <a16:creationId xmlns:a16="http://schemas.microsoft.com/office/drawing/2014/main" id="{196C1E28-6FB7-BBE0-B67F-06F8FC822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2525" name="Line 13">
            <a:extLst>
              <a:ext uri="{FF2B5EF4-FFF2-40B4-BE49-F238E27FC236}">
                <a16:creationId xmlns:a16="http://schemas.microsoft.com/office/drawing/2014/main" id="{B7E59D68-B608-44FC-B647-A50D3BD78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2526" name="Line 14">
            <a:extLst>
              <a:ext uri="{FF2B5EF4-FFF2-40B4-BE49-F238E27FC236}">
                <a16:creationId xmlns:a16="http://schemas.microsoft.com/office/drawing/2014/main" id="{2B535F10-460C-86C1-6F8B-9D4B19622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2527" name="Line 15">
            <a:extLst>
              <a:ext uri="{FF2B5EF4-FFF2-40B4-BE49-F238E27FC236}">
                <a16:creationId xmlns:a16="http://schemas.microsoft.com/office/drawing/2014/main" id="{60BFD39B-844C-7193-BE30-E3992E1E9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2528" name="Line 16">
            <a:extLst>
              <a:ext uri="{FF2B5EF4-FFF2-40B4-BE49-F238E27FC236}">
                <a16:creationId xmlns:a16="http://schemas.microsoft.com/office/drawing/2014/main" id="{1C8DCAE0-E15A-61AB-C01C-3C0B71F6C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2529" name="Line 17">
            <a:extLst>
              <a:ext uri="{FF2B5EF4-FFF2-40B4-BE49-F238E27FC236}">
                <a16:creationId xmlns:a16="http://schemas.microsoft.com/office/drawing/2014/main" id="{D28ACBB2-B9DA-8F96-DDE2-F0BD44961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5" y="1773239"/>
            <a:ext cx="0" cy="1150937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Line 17">
            <a:extLst>
              <a:ext uri="{FF2B5EF4-FFF2-40B4-BE49-F238E27FC236}">
                <a16:creationId xmlns:a16="http://schemas.microsoft.com/office/drawing/2014/main" id="{06BAB18E-2048-B9BF-83F0-226B1D1E9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2076" y="2170202"/>
            <a:ext cx="0" cy="753974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69F5E63-C620-2CEE-8896-92B63F78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460" y="969873"/>
            <a:ext cx="2547393" cy="1200329"/>
          </a:xfrm>
          <a:prstGeom prst="rect">
            <a:avLst/>
          </a:prstGeom>
          <a:solidFill>
            <a:srgbClr val="00CC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2400" dirty="0">
                <a:latin typeface="Tahoma" panose="020B0604030504040204" pitchFamily="34" charset="0"/>
              </a:rPr>
              <a:t>Bouwstoffen of vrijkomend materiaal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  <p:bldP spid="192519" grpId="0" animBg="1"/>
      <p:bldP spid="192520" grpId="0" animBg="1"/>
      <p:bldP spid="192521" grpId="0" animBg="1"/>
      <p:bldP spid="192522" grpId="0" animBg="1"/>
      <p:bldP spid="192523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8004E50-4CCD-B2B8-0ED9-3DA7351A8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 dirty="0">
                <a:latin typeface="+mn-lt"/>
              </a:rPr>
              <a:t>2. Hoe is een bestek opgebouwd</a:t>
            </a:r>
            <a:endParaRPr lang="nl-NL" altLang="nl-NL" sz="2400" b="0" dirty="0">
              <a:latin typeface="+mn-l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FFE422F-59E9-D4BB-A3B3-B34B7425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773239"/>
            <a:ext cx="754834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Verdana" panose="020B0604030504040204" pitchFamily="34" charset="0"/>
              <a:buAutoNum type="arabicPeriod"/>
            </a:pPr>
            <a:r>
              <a:rPr lang="nl-NL" altLang="nl-NL" sz="2800" dirty="0">
                <a:latin typeface="+mn-lt"/>
              </a:rPr>
              <a:t>Traditioneel bestek</a:t>
            </a:r>
            <a:br>
              <a:rPr lang="nl-NL" altLang="nl-NL" dirty="0">
                <a:latin typeface="+mn-lt"/>
              </a:rPr>
            </a:br>
            <a:r>
              <a:rPr lang="nl-NL" altLang="nl-NL" sz="2000" dirty="0">
                <a:latin typeface="+mn-lt"/>
              </a:rPr>
              <a:t>Werkzaamheden als frequentie en hoeveelheden genoemd.</a:t>
            </a:r>
            <a:br>
              <a:rPr lang="nl-NL" altLang="nl-NL" sz="2000" dirty="0">
                <a:latin typeface="+mn-lt"/>
              </a:rPr>
            </a:br>
            <a:endParaRPr lang="nl-NL" altLang="nl-NL" sz="2000" dirty="0">
              <a:latin typeface="+mn-lt"/>
            </a:endParaRPr>
          </a:p>
          <a:p>
            <a:pPr>
              <a:buFont typeface="Verdana" panose="020B0604030504040204" pitchFamily="34" charset="0"/>
              <a:buAutoNum type="arabicPeriod"/>
            </a:pPr>
            <a:r>
              <a:rPr lang="nl-NL" altLang="nl-NL" sz="2800" dirty="0">
                <a:latin typeface="+mn-lt"/>
              </a:rPr>
              <a:t>Beeldbestek</a:t>
            </a:r>
            <a:br>
              <a:rPr lang="nl-NL" altLang="nl-NL" sz="2800" dirty="0">
                <a:latin typeface="+mn-lt"/>
              </a:rPr>
            </a:br>
            <a:r>
              <a:rPr lang="nl-NL" altLang="nl-NL" sz="2000" dirty="0">
                <a:latin typeface="+mn-lt"/>
              </a:rPr>
              <a:t>Werkzaamheden in kwaliteitsbeeld genoemd.</a:t>
            </a:r>
            <a:br>
              <a:rPr lang="nl-NL" altLang="nl-NL" sz="2000" dirty="0">
                <a:latin typeface="+mn-lt"/>
              </a:rPr>
            </a:br>
            <a:endParaRPr lang="nl-NL" altLang="nl-NL" sz="2000" dirty="0">
              <a:latin typeface="+mn-lt"/>
            </a:endParaRPr>
          </a:p>
          <a:p>
            <a:pPr>
              <a:buFont typeface="Verdana" panose="020B0604030504040204" pitchFamily="34" charset="0"/>
              <a:buAutoNum type="arabicPeriod"/>
            </a:pPr>
            <a:r>
              <a:rPr lang="nl-NL" altLang="nl-NL" sz="2800" dirty="0">
                <a:latin typeface="+mn-lt"/>
              </a:rPr>
              <a:t>Raambestek of raamovereenkomst</a:t>
            </a:r>
            <a:br>
              <a:rPr lang="nl-NL" altLang="nl-NL" sz="2800" dirty="0">
                <a:latin typeface="+mn-lt"/>
              </a:rPr>
            </a:br>
            <a:r>
              <a:rPr lang="nl-NL" altLang="nl-NL" sz="2000" dirty="0">
                <a:latin typeface="+mn-lt"/>
              </a:rPr>
              <a:t>Werkzaamheden als pakket met eenheidsprijs genoemd. Hoeveelheid is op afroep.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C388390-0914-DF54-6654-A03B7F86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>
                <a:latin typeface="+mn-lt"/>
              </a:rPr>
              <a:t>2. Hoe is een bestek opgebouwd</a:t>
            </a:r>
            <a:endParaRPr lang="nl-NL" altLang="nl-NL" sz="2400" b="0">
              <a:latin typeface="+mn-lt"/>
            </a:endParaRPr>
          </a:p>
        </p:txBody>
      </p:sp>
      <p:pic>
        <p:nvPicPr>
          <p:cNvPr id="195588" name="Picture 4">
            <a:extLst>
              <a:ext uri="{FF2B5EF4-FFF2-40B4-BE49-F238E27FC236}">
                <a16:creationId xmlns:a16="http://schemas.microsoft.com/office/drawing/2014/main" id="{39C551D2-C8C7-3E44-5FE6-48060B99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24414" r="16032" b="8659"/>
          <a:stretch>
            <a:fillRect/>
          </a:stretch>
        </p:blipFill>
        <p:spPr bwMode="auto">
          <a:xfrm>
            <a:off x="2855914" y="1268413"/>
            <a:ext cx="64087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C388390-0914-DF54-6654-A03B7F86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762000"/>
          </a:xfrm>
        </p:spPr>
        <p:txBody>
          <a:bodyPr/>
          <a:lstStyle/>
          <a:p>
            <a:r>
              <a:rPr lang="nl-NL" altLang="nl-NL" b="0">
                <a:latin typeface="+mn-lt"/>
              </a:rPr>
              <a:t>2. Hoe is een bestek opgebouwd</a:t>
            </a:r>
            <a:endParaRPr lang="nl-NL" altLang="nl-NL" sz="2400" b="0">
              <a:latin typeface="+mn-lt"/>
            </a:endParaRPr>
          </a:p>
        </p:txBody>
      </p:sp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0B6DB790-5563-DF4C-8C8C-793BB2276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32" y="1333662"/>
            <a:ext cx="6706057" cy="54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 v1.0</Template>
  <TotalTime>52</TotalTime>
  <Words>364</Words>
  <Application>Microsoft Office PowerPoint</Application>
  <PresentationFormat>Breedbeeld</PresentationFormat>
  <Paragraphs>81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Tahoma</vt:lpstr>
      <vt:lpstr>Verdana</vt:lpstr>
      <vt:lpstr>Yuverta</vt:lpstr>
      <vt:lpstr>RAW bestekken</vt:lpstr>
      <vt:lpstr>1. Wat is een bestek</vt:lpstr>
      <vt:lpstr>1. Wat is een bestek</vt:lpstr>
      <vt:lpstr>1. Wat is een bestek</vt:lpstr>
      <vt:lpstr>2. Hoe is een bestek opgebouwd</vt:lpstr>
      <vt:lpstr>2. Hoe is een bestek opgebouwd</vt:lpstr>
      <vt:lpstr>2. Hoe is een bestek opgebouwd</vt:lpstr>
      <vt:lpstr>2. Hoe is een bestek opgebouwd</vt:lpstr>
      <vt:lpstr>2. Hoe is een bestek opgebouwd</vt:lpstr>
      <vt:lpstr>2. Hoe verloopt de aanbesteding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RAW bestekken</dc:title>
  <dc:creator>Maurice van Bijnen</dc:creator>
  <dc:description>Template by HQ Solutions</dc:description>
  <cp:lastModifiedBy>Maurice van Bijnen</cp:lastModifiedBy>
  <cp:revision>1</cp:revision>
  <dcterms:created xsi:type="dcterms:W3CDTF">2023-01-14T20:23:01Z</dcterms:created>
  <dcterms:modified xsi:type="dcterms:W3CDTF">2023-01-18T09:57:46Z</dcterms:modified>
  <cp:version>002</cp:version>
</cp:coreProperties>
</file>